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5"/>
  </p:notesMasterIdLst>
  <p:sldIdLst>
    <p:sldId id="260" r:id="rId2"/>
    <p:sldId id="261" r:id="rId3"/>
    <p:sldId id="341" r:id="rId4"/>
    <p:sldId id="342" r:id="rId5"/>
    <p:sldId id="263" r:id="rId6"/>
    <p:sldId id="262" r:id="rId7"/>
    <p:sldId id="264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265" r:id="rId32"/>
    <p:sldId id="266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28" r:id="rId42"/>
    <p:sldId id="329" r:id="rId43"/>
    <p:sldId id="330" r:id="rId44"/>
    <p:sldId id="331" r:id="rId45"/>
    <p:sldId id="332" r:id="rId46"/>
    <p:sldId id="333" r:id="rId47"/>
    <p:sldId id="267" r:id="rId48"/>
    <p:sldId id="334" r:id="rId49"/>
    <p:sldId id="335" r:id="rId50"/>
    <p:sldId id="336" r:id="rId51"/>
    <p:sldId id="337" r:id="rId52"/>
    <p:sldId id="338" r:id="rId53"/>
    <p:sldId id="339" r:id="rId54"/>
    <p:sldId id="340" r:id="rId55"/>
    <p:sldId id="268" r:id="rId56"/>
    <p:sldId id="269" r:id="rId57"/>
    <p:sldId id="270" r:id="rId58"/>
    <p:sldId id="271" r:id="rId59"/>
    <p:sldId id="272" r:id="rId60"/>
    <p:sldId id="273" r:id="rId61"/>
    <p:sldId id="274" r:id="rId62"/>
    <p:sldId id="275" r:id="rId63"/>
    <p:sldId id="276" r:id="rId64"/>
    <p:sldId id="277" r:id="rId65"/>
    <p:sldId id="278" r:id="rId66"/>
    <p:sldId id="279" r:id="rId67"/>
    <p:sldId id="280" r:id="rId68"/>
    <p:sldId id="281" r:id="rId69"/>
    <p:sldId id="282" r:id="rId70"/>
    <p:sldId id="283" r:id="rId71"/>
    <p:sldId id="284" r:id="rId72"/>
    <p:sldId id="285" r:id="rId73"/>
    <p:sldId id="286" r:id="rId74"/>
    <p:sldId id="287" r:id="rId75"/>
    <p:sldId id="288" r:id="rId76"/>
    <p:sldId id="289" r:id="rId77"/>
    <p:sldId id="290" r:id="rId78"/>
    <p:sldId id="291" r:id="rId79"/>
    <p:sldId id="292" r:id="rId80"/>
    <p:sldId id="293" r:id="rId81"/>
    <p:sldId id="294" r:id="rId82"/>
    <p:sldId id="295" r:id="rId83"/>
    <p:sldId id="296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2"/>
    <p:restoredTop sz="94649"/>
  </p:normalViewPr>
  <p:slideViewPr>
    <p:cSldViewPr snapToGrid="0" snapToObjects="1">
      <p:cViewPr varScale="1">
        <p:scale>
          <a:sx n="98" d="100"/>
          <a:sy n="98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notesMaster" Target="notesMasters/notesMaster1.xml"/><Relationship Id="rId86" Type="http://schemas.openxmlformats.org/officeDocument/2006/relationships/presProps" Target="presProps.xml"/><Relationship Id="rId87" Type="http://schemas.openxmlformats.org/officeDocument/2006/relationships/viewProps" Target="viewProps.xml"/><Relationship Id="rId88" Type="http://schemas.openxmlformats.org/officeDocument/2006/relationships/theme" Target="theme/theme1.xml"/><Relationship Id="rId89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jp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6/5/17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0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68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907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83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51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2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radio: </a:t>
            </a:r>
            <a:r>
              <a:rPr lang="en-US" dirty="0" err="1" smtClean="0"/>
              <a:t>eg</a:t>
            </a:r>
            <a:r>
              <a:rPr lang="en-US" dirty="0" smtClean="0"/>
              <a:t>, interviewed about another poet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Locate poems of interest </a:t>
            </a:r>
            <a:r>
              <a:rPr lang="mr-IN" sz="1200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 for non-segmented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36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radio: </a:t>
            </a:r>
            <a:r>
              <a:rPr lang="en-US" dirty="0" err="1" smtClean="0"/>
              <a:t>eg</a:t>
            </a:r>
            <a:r>
              <a:rPr lang="en-US" dirty="0" smtClean="0"/>
              <a:t>, interviewed about another poet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Locate poems of interest </a:t>
            </a:r>
            <a:r>
              <a:rPr lang="mr-IN" sz="1200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 for non-segmented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586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85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radio: </a:t>
            </a:r>
            <a:r>
              <a:rPr lang="en-US" dirty="0" err="1" smtClean="0"/>
              <a:t>eg</a:t>
            </a:r>
            <a:r>
              <a:rPr lang="en-US" dirty="0" smtClean="0"/>
              <a:t>, interviewed about another poet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Locate poems of interest </a:t>
            </a:r>
            <a:r>
              <a:rPr lang="mr-IN" sz="1200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 for non-segmented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65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radio: </a:t>
            </a:r>
            <a:r>
              <a:rPr lang="en-US" dirty="0" err="1" smtClean="0"/>
              <a:t>eg</a:t>
            </a:r>
            <a:r>
              <a:rPr lang="en-US" dirty="0" smtClean="0"/>
              <a:t>, interviewed about another poet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Locate poems of interest </a:t>
            </a:r>
            <a:r>
              <a:rPr lang="mr-IN" sz="1200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 for non-segmented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523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Crude event detection</a:t>
            </a:r>
          </a:p>
          <a:p>
            <a:r>
              <a:rPr lang="en-US" dirty="0" smtClean="0"/>
              <a:t>open set = haystack search</a:t>
            </a:r>
          </a:p>
          <a:p>
            <a:endParaRPr lang="en-US" dirty="0" smtClean="0"/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Trained using universal background model (UBM)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269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I’m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... permit me to deal in straw men for a sec. This isn’t even polemical, it’s just a matter of fact.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Pedagogy: Students learn at home. And it’s harder than ever to find</a:t>
            </a:r>
            <a:r>
              <a:rPr lang="en-US" sz="1200" baseline="0" dirty="0" smtClean="0">
                <a:solidFill>
                  <a:schemeClr val="bg2">
                    <a:lumMod val="25000"/>
                  </a:schemeClr>
                </a:solidFill>
              </a:rPr>
              <a:t> illicit copies of commercial software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Openness is political</a:t>
            </a:r>
          </a:p>
          <a:p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ideology=political</a:t>
            </a:r>
            <a:r>
              <a:rPr lang="en-US" sz="1200" baseline="0" dirty="0" smtClean="0">
                <a:solidFill>
                  <a:schemeClr val="bg2">
                    <a:lumMod val="25000"/>
                  </a:schemeClr>
                </a:solidFill>
              </a:rPr>
              <a:t> ideals and...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Last</a:t>
            </a:r>
            <a:r>
              <a:rPr lang="en-US" sz="1200" baseline="0" dirty="0" smtClean="0">
                <a:solidFill>
                  <a:schemeClr val="bg2">
                    <a:lumMod val="25000"/>
                  </a:schemeClr>
                </a:solidFill>
              </a:rPr>
              <a:t> but not least: smug sense of superiority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203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Human(</a:t>
            </a:r>
            <a:r>
              <a:rPr lang="en-US" sz="1200" dirty="0" err="1" smtClean="0">
                <a:solidFill>
                  <a:schemeClr val="bg2">
                    <a:lumMod val="25000"/>
                  </a:schemeClr>
                </a:solidFill>
              </a:rPr>
              <a:t>ist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) readable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If you don’t need a tree, don’t use a tree</a:t>
            </a:r>
          </a:p>
          <a:p>
            <a:r>
              <a:rPr lang="en-US" sz="1200" dirty="0" smtClean="0">
                <a:solidFill>
                  <a:schemeClr val="tx1"/>
                </a:solidFill>
              </a:rPr>
              <a:t>When</a:t>
            </a:r>
            <a:r>
              <a:rPr lang="en-US" sz="1200" baseline="0" dirty="0" smtClean="0">
                <a:solidFill>
                  <a:schemeClr val="tx1"/>
                </a:solidFill>
              </a:rPr>
              <a:t> you get really big, you do need databases. That’s no joke. But even in those cases, back everything up in flat files.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777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grand scheme,</a:t>
            </a:r>
            <a:r>
              <a:rPr lang="en-US" baseline="0" dirty="0" smtClean="0"/>
              <a:t> this is really refreshing. This is the whole session file — it has a hardcoded reference to the file’s pathname, totally transparent. But I take issue with the “frame” field ... </a:t>
            </a:r>
          </a:p>
          <a:p>
            <a:r>
              <a:rPr lang="en-US" baseline="0" dirty="0" smtClean="0"/>
              <a:t>The sample rate is there, so one could check the timing later — but my real aim is to make this stuff friendly for humanists, who tend to be bad programmers — like me, by the way. I’m a bad programmer. I’m trying, but ... I’ll never be on the level of someone like Tony.</a:t>
            </a:r>
            <a:endParaRPr lang="en-US" dirty="0" smtClean="0"/>
          </a:p>
          <a:p>
            <a:r>
              <a:rPr lang="en-US" dirty="0" smtClean="0"/>
              <a:t>A lot of core GNU</a:t>
            </a:r>
            <a:r>
              <a:rPr lang="en-US" baseline="0" dirty="0" smtClean="0"/>
              <a:t> utilities have a </a:t>
            </a:r>
            <a:r>
              <a:rPr lang="mr-IN" baseline="0" dirty="0" smtClean="0"/>
              <a:t>–</a:t>
            </a:r>
            <a:r>
              <a:rPr lang="en-US" baseline="0" dirty="0" smtClean="0"/>
              <a:t>h option for human readability.</a:t>
            </a:r>
            <a:endParaRPr lang="en-US" dirty="0" smtClean="0"/>
          </a:p>
          <a:p>
            <a:r>
              <a:rPr lang="en-US" dirty="0" smtClean="0"/>
              <a:t>Be the -h you want to see in the world</a:t>
            </a:r>
          </a:p>
          <a:p>
            <a:r>
              <a:rPr lang="en-US" baseline="0" dirty="0" err="1" smtClean="0"/>
              <a:t>PyDub</a:t>
            </a:r>
            <a:r>
              <a:rPr lang="en-US" baseline="0" dirty="0" smtClean="0"/>
              <a:t> handles this commendably: uses milliseconds regardless of sample 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628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grand scheme,</a:t>
            </a:r>
            <a:r>
              <a:rPr lang="en-US" baseline="0" dirty="0" smtClean="0"/>
              <a:t> this is really refreshing. This is the whole session file — it has a hardcoded reference to the file’s pathname, totally transparent. But I take issue with the “frame” field ... </a:t>
            </a:r>
          </a:p>
          <a:p>
            <a:r>
              <a:rPr lang="en-US" baseline="0" dirty="0" smtClean="0"/>
              <a:t>The sample rate is there, so one could check the timing later — but my real aim is to make this stuff friendly for humanists, who tend to be bad programmers — like me, by the way. I’m a bad programmer. I’m trying, but ... I’ll never be on the level of someone like Tony.</a:t>
            </a:r>
            <a:endParaRPr lang="en-US" dirty="0" smtClean="0"/>
          </a:p>
          <a:p>
            <a:r>
              <a:rPr lang="en-US" dirty="0" smtClean="0"/>
              <a:t>A lot of core GNU</a:t>
            </a:r>
            <a:r>
              <a:rPr lang="en-US" baseline="0" dirty="0" smtClean="0"/>
              <a:t> utilities have a </a:t>
            </a:r>
            <a:r>
              <a:rPr lang="mr-IN" baseline="0" dirty="0" smtClean="0"/>
              <a:t>–</a:t>
            </a:r>
            <a:r>
              <a:rPr lang="en-US" baseline="0" dirty="0" smtClean="0"/>
              <a:t>h option for human readability.</a:t>
            </a:r>
            <a:endParaRPr lang="en-US" dirty="0" smtClean="0"/>
          </a:p>
          <a:p>
            <a:r>
              <a:rPr lang="en-US" dirty="0" smtClean="0"/>
              <a:t>Be the -h you want to see in the world</a:t>
            </a:r>
          </a:p>
          <a:p>
            <a:r>
              <a:rPr lang="en-US" baseline="0" dirty="0" err="1" smtClean="0"/>
              <a:t>PyDub</a:t>
            </a:r>
            <a:r>
              <a:rPr lang="en-US" baseline="0" dirty="0" smtClean="0"/>
              <a:t> handles this commendably: uses milliseconds regardless of sample 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5929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Human(</a:t>
            </a:r>
            <a:r>
              <a:rPr lang="en-US" sz="1200" dirty="0" err="1" smtClean="0">
                <a:solidFill>
                  <a:schemeClr val="bg2">
                    <a:lumMod val="25000"/>
                  </a:schemeClr>
                </a:solidFill>
              </a:rPr>
              <a:t>ist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) readable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If you don’t need a tree, don’t use a tree</a:t>
            </a:r>
          </a:p>
          <a:p>
            <a:r>
              <a:rPr lang="en-US" sz="1200" dirty="0" smtClean="0">
                <a:solidFill>
                  <a:schemeClr val="tx1"/>
                </a:solidFill>
              </a:rPr>
              <a:t>When</a:t>
            </a:r>
            <a:r>
              <a:rPr lang="en-US" sz="1200" baseline="0" dirty="0" smtClean="0">
                <a:solidFill>
                  <a:schemeClr val="tx1"/>
                </a:solidFill>
              </a:rPr>
              <a:t> you get really big, you do need databases. That’s no joke. But even in those cases, back everything up in flat files.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947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Human(</a:t>
            </a:r>
            <a:r>
              <a:rPr lang="en-US" sz="1200" dirty="0" err="1" smtClean="0">
                <a:solidFill>
                  <a:schemeClr val="bg2">
                    <a:lumMod val="25000"/>
                  </a:schemeClr>
                </a:solidFill>
              </a:rPr>
              <a:t>ist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) readable</a:t>
            </a:r>
          </a:p>
          <a:p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If you don’t need a tree, don’t use a tree</a:t>
            </a:r>
          </a:p>
          <a:p>
            <a:r>
              <a:rPr lang="en-US" sz="1200" dirty="0" smtClean="0">
                <a:solidFill>
                  <a:schemeClr val="tx1"/>
                </a:solidFill>
              </a:rPr>
              <a:t>When</a:t>
            </a:r>
            <a:r>
              <a:rPr lang="en-US" sz="1200" baseline="0" dirty="0" smtClean="0">
                <a:solidFill>
                  <a:schemeClr val="tx1"/>
                </a:solidFill>
              </a:rPr>
              <a:t> you get really big, you do need databases. That’s no joke. But even in those cases, back everything up in flat files.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961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that is their value proposition, so to speak.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19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http://</a:t>
            </a:r>
            <a:r>
              <a:rPr lang="en-US" baseline="0" dirty="0" err="1" smtClean="0"/>
              <a:t>gtspirit.com</a:t>
            </a:r>
            <a:r>
              <a:rPr lang="en-US" baseline="0" dirty="0" smtClean="0"/>
              <a:t>/2014/03/12/</a:t>
            </a:r>
            <a:r>
              <a:rPr lang="en-US" baseline="0" dirty="0" err="1" smtClean="0"/>
              <a:t>renault</a:t>
            </a:r>
            <a:r>
              <a:rPr lang="en-US" baseline="0" dirty="0" smtClean="0"/>
              <a:t>-</a:t>
            </a:r>
            <a:r>
              <a:rPr lang="en-US" baseline="0" dirty="0" err="1" smtClean="0"/>
              <a:t>caterham</a:t>
            </a:r>
            <a:r>
              <a:rPr lang="en-US" baseline="0" dirty="0" smtClean="0"/>
              <a:t>-sports-car-design-as-good-as-finished/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9781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39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312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973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381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194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697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596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784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895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Developed at the Centre for Digital Music, Queen Mary, University of London.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baseline="0" dirty="0" smtClean="0"/>
              <a:t>Alternatives: PRAAT, ANVIL, Transcriber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75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https://</a:t>
            </a:r>
            <a:r>
              <a:rPr lang="en-US" baseline="0" dirty="0" err="1" smtClean="0"/>
              <a:t>www.youtube.com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watch?v</a:t>
            </a:r>
            <a:r>
              <a:rPr lang="en-US" baseline="0" dirty="0" smtClean="0"/>
              <a:t>=xz8_udPVdok</a:t>
            </a:r>
          </a:p>
          <a:p>
            <a:r>
              <a:rPr lang="en-US" baseline="0" dirty="0" smtClean="0"/>
              <a:t>Fast, but not the easiest thing to handle — and it might be a bumpy ride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8491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9863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Creeley</a:t>
            </a:r>
            <a:r>
              <a:rPr lang="en-US" baseline="0" dirty="0" smtClean="0"/>
              <a:t>: 340 files</a:t>
            </a:r>
          </a:p>
          <a:p>
            <a:r>
              <a:rPr lang="en-US" baseline="0" dirty="0" smtClean="0"/>
              <a:t>140 corrected by hand to get 15 hours</a:t>
            </a:r>
          </a:p>
          <a:p>
            <a:r>
              <a:rPr lang="en-US" baseline="0" dirty="0" smtClean="0"/>
              <a:t>10 hours of PennSound UBM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342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Creeley-Robert_01_Complete-Reading_92nd-St-Y_NYC_1986.mp3 demo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2 applauses at beginning separate intro and reading(?) by someone else		- example of quickly finding transition that would otherwise be time-consuming to locate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Intro by Shelley(</a:t>
            </a:r>
            <a:r>
              <a:rPr lang="en-US" dirty="0" err="1" smtClean="0"/>
              <a:t>sp</a:t>
            </a:r>
            <a:r>
              <a:rPr lang="en-US" dirty="0" smtClean="0"/>
              <a:t>) Mason, director of the poetry center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Gwendolyn Brooks &amp; </a:t>
            </a:r>
            <a:r>
              <a:rPr lang="en-US" dirty="0" err="1" smtClean="0"/>
              <a:t>Creeley</a:t>
            </a:r>
            <a:r>
              <a:rPr lang="en-US" dirty="0" smtClean="0"/>
              <a:t>, both introduced by DH </a:t>
            </a:r>
            <a:r>
              <a:rPr lang="en-US" dirty="0" err="1" smtClean="0"/>
              <a:t>Mellom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821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869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844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656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206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57704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01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7287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412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4633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Digging through archives is hard,</a:t>
            </a:r>
            <a:r>
              <a:rPr lang="en-US" baseline="0" dirty="0" smtClean="0"/>
              <a:t> and it’s maddening — and it’s fun! But it can also be brutally boring, and that’s the work that humanists do: literary studies, material history, regular history ... it’s a slog.</a:t>
            </a:r>
          </a:p>
          <a:p>
            <a:r>
              <a:rPr lang="en-US" baseline="0" dirty="0" smtClean="0"/>
              <a:t>I’m </a:t>
            </a:r>
            <a:r>
              <a:rPr lang="en-US" baseline="0" dirty="0" err="1" smtClean="0"/>
              <a:t>kinda</a:t>
            </a:r>
            <a:r>
              <a:rPr lang="en-US" baseline="0" dirty="0" smtClean="0"/>
              <a:t> glad I only have one foot in literary studies,.</a:t>
            </a:r>
            <a:endParaRPr lang="en-US" dirty="0" smtClean="0"/>
          </a:p>
          <a:p>
            <a:r>
              <a:rPr lang="en-US" dirty="0" smtClean="0"/>
              <a:t>Keep being patient, people.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4439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this isn’t out of school — PennSound has things they don’t post for the public ... but in principle they *could* make that material searchable in some form.</a:t>
            </a:r>
          </a:p>
          <a:p>
            <a:r>
              <a:rPr lang="en-US" baseline="0" dirty="0" smtClean="0"/>
              <a:t>I’d love if one of you want to push this far enough to get sued ... though the supreme court does change from time to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22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886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9456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17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660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59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0865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417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2497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1356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1067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7762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89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5771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260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8665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44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733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9436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030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9087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2673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891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8006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0462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7388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17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33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484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7121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6382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809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53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8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6/5/17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fileformat.info/info/emoji/loud_sound/index.htm" TargetMode="External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event structure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High-level labels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Language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Genre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Topic/theme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9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event structure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High-level labels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Language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Genre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Topic/theme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Low-level labels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Notable passages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Material features/quirks</a:t>
            </a:r>
          </a:p>
          <a:p>
            <a:pPr lvl="1">
              <a:lnSpc>
                <a:spcPct val="110000"/>
              </a:lnSpc>
            </a:pP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86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47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 of interest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sound classes of interest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97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sound classes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Full-text search</a:t>
            </a:r>
          </a:p>
          <a:p>
            <a:pPr lvl="1">
              <a:lnSpc>
                <a:spcPct val="110000"/>
              </a:lnSpc>
            </a:pP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76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Concrete PennSound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Expedite laborious segmentation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2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Concrete PennSound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Expedite laborious segmentation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work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Assemble centralized metadata 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10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6" y="666131"/>
            <a:ext cx="12109388" cy="49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2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Concrete PennSound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Expedite laborious segmentation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work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Assemble centralized metadata set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Locate poems of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interest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90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Concrete PennSound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Expedite laborious segmentation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work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Assemble centralized metadata set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Locate poems of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speakers of interest where metadata is scant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Q&amp;A sessions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Panel discussions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Recorded seminars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Radio/TV/film 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</a:rPr>
              <a:t>appearances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2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Approaches at hand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vent detection (silence, applause, etc.)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Speech to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text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Unsupervised speaker diarization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Speaker recognition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Closed set: classification among pre-enrolled speakers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Open set: searching for given speaker(s) against universal background model (UBM)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146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Exchange 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Free / open source software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Cost, scale, customization, transparency, stability, pedagogy, ideology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Stack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7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Stack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Free / open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source software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Cost, scale, customization, transparency, stability, pedagogy, </a:t>
            </a: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ideology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Avoid weird exchange formats.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im for human </a:t>
            </a:r>
            <a:r>
              <a:rPr lang="en-US" sz="2600" u="sng" dirty="0" smtClean="0">
                <a:solidFill>
                  <a:schemeClr val="bg2">
                    <a:lumMod val="25000"/>
                  </a:schemeClr>
                </a:solidFill>
              </a:rPr>
              <a:t>and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machine readability.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CSV &gt; JSON &gt; XML &gt; DBs &gt; Proprietary BLOBs</a:t>
            </a:r>
          </a:p>
          <a:p>
            <a:pPr lvl="1">
              <a:lnSpc>
                <a:spcPct val="110000"/>
              </a:lnSpc>
            </a:pP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10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9358" y="160391"/>
            <a:ext cx="6346242" cy="6010836"/>
          </a:xfrm>
          <a:prstGeom prst="rect">
            <a:avLst/>
          </a:prstGeom>
        </p:spPr>
      </p:pic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9353176" y="5470172"/>
            <a:ext cx="2147047" cy="742060"/>
          </a:xfrm>
        </p:spPr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Sonic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Visualiser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session file</a:t>
            </a:r>
          </a:p>
        </p:txBody>
      </p:sp>
    </p:spTree>
    <p:extLst>
      <p:ext uri="{BB962C8B-B14F-4D97-AF65-F5344CB8AC3E}">
        <p14:creationId xmlns:p14="http://schemas.microsoft.com/office/powerpoint/2010/main" val="147511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9353176" y="5470172"/>
            <a:ext cx="2147047" cy="742060"/>
          </a:xfrm>
        </p:spPr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Sonic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Visualiser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CSV file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211" y="2537029"/>
            <a:ext cx="65935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142.000000000,0,4.000000000,Applause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498.000000000,0,10.000000000,Applause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512.024761904,1,1406.000000000,Robert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Creeley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1937.000000000,0,23.000000000,Applause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Stack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Free / open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source software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Cost, scale, customization, transparency, stability, pedagogy, </a:t>
            </a: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ideology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Avoid weird exchange formats.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im for human </a:t>
            </a:r>
            <a:r>
              <a:rPr lang="en-US" sz="2600" u="sng" dirty="0" smtClean="0">
                <a:solidFill>
                  <a:schemeClr val="bg2">
                    <a:lumMod val="25000"/>
                  </a:schemeClr>
                </a:solidFill>
              </a:rPr>
              <a:t>and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machine readability.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CSV &gt; JSON &gt; XML &gt; DBs &gt; Proprietary BLOBs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Media format flexibility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WAV, MP3,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54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Stack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Free / open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source software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Cost, scale, customization, transparency, stability, pedagogy, </a:t>
            </a: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ideology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Avoid weird exchange formats.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im for human </a:t>
            </a:r>
            <a:r>
              <a:rPr lang="en-US" sz="2600" u="sng" dirty="0" smtClean="0">
                <a:solidFill>
                  <a:schemeClr val="bg2">
                    <a:lumMod val="25000"/>
                  </a:schemeClr>
                </a:solidFill>
              </a:rPr>
              <a:t>and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machine readability.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CSV &gt; JSON &gt; XML &gt; DBs &gt; Proprietary BLOBs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Media format flexibility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WAV, MP3, etc</a:t>
            </a: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Python &amp; bash interfaces where possible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2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5258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Programmers are lazy.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731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704297"/>
            <a:ext cx="8128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9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teamgoals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Technical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collaborators with perfectly aligned research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interests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Supercomputer access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Funding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for worker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bees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Expertise 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in signal processing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&amp; machine learning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0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13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3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692" y="53788"/>
            <a:ext cx="9848616" cy="61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12" y="584799"/>
            <a:ext cx="3060909" cy="1113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4260" y="1003875"/>
            <a:ext cx="4143479" cy="863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113" y="2302636"/>
            <a:ext cx="3263084" cy="804281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7576671" y="4745847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PocketSphinx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841" y="4314882"/>
            <a:ext cx="2476500" cy="965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6740" y="2123613"/>
            <a:ext cx="4668004" cy="1092598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4182033" y="4889071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Pyperclip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7196" y="3723355"/>
            <a:ext cx="7418949" cy="6243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0639" y="437410"/>
            <a:ext cx="2328210" cy="126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2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p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yAudioAnalysis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Created and maintained by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Theodoros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Giannakopoulos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Built on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scikit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-learn and the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SciPy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stack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Executes training, classification, silence removal, etc.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Handles dimension reduction and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hyperparameter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tuning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Simple interface, comprehensible code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pyAudioAnalysis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audioTrainTest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as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aT.featureAndTrain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(['Background','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'], 1.0, 1.0,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aT.shortTermWindow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aT.shortTermStep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svm_creeley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False)</a:t>
            </a:r>
            <a:endParaRPr lang="en-US" sz="1800" dirty="0" smtClean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Audio Tagging Toolkit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Find applause in single recording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-b -l "Speaker Name" -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/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path/to/audio.mp3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1"/>
                </a:solidFill>
              </a:rPr>
              <a:t>Batch applause classification</a:t>
            </a:r>
            <a:br>
              <a:rPr lang="en-US" sz="26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-c -b -l "Speaker Name" path/to/directory/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1"/>
                </a:solidFill>
              </a:rPr>
              <a:t>Batch diarize</a:t>
            </a:r>
            <a:br>
              <a:rPr lang="en-US" sz="26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Diarize.py</a:t>
            </a: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-c -b path/to/directory/</a:t>
            </a:r>
          </a:p>
          <a:p>
            <a:pPr>
              <a:lnSpc>
                <a:spcPct val="110000"/>
              </a:lnSpc>
            </a:pPr>
            <a:endParaRPr lang="en-US" sz="1800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61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Audio Tagging Toolkit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Find applause in single recording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-b -l "Speaker Name" -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/path/to/audio.mp3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/>
              <a:t>Batch applause </a:t>
            </a:r>
            <a:r>
              <a:rPr lang="en-US" sz="2600" dirty="0" smtClean="0"/>
              <a:t>classification</a:t>
            </a:r>
            <a:br>
              <a:rPr lang="en-US" sz="2600" dirty="0" smtClean="0"/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-b -l "Speaker Name" path/to/directory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1"/>
                </a:solidFill>
              </a:rPr>
              <a:t>Batch </a:t>
            </a:r>
            <a:r>
              <a:rPr lang="en-US" sz="2600" dirty="0" smtClean="0">
                <a:solidFill>
                  <a:schemeClr val="bg1"/>
                </a:solidFill>
              </a:rPr>
              <a:t>diarize</a:t>
            </a:r>
            <a:r>
              <a:rPr lang="en-US" sz="2600" dirty="0">
                <a:solidFill>
                  <a:schemeClr val="bg1"/>
                </a:solidFill>
              </a:rPr>
              <a:t/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Diarize.py</a:t>
            </a: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-c -</a:t>
            </a:r>
            <a:r>
              <a:rPr lang="en-US" sz="18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 path/to/directory</a:t>
            </a: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</a:p>
          <a:p>
            <a:pPr>
              <a:lnSpc>
                <a:spcPct val="110000"/>
              </a:lnSpc>
            </a:pPr>
            <a:endParaRPr lang="en-US" sz="1800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49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Audio Tagging Toolkit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Find applause in single recording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-b -l "Speaker Name" -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/path/to/audio.mp3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/>
              <a:t>Batch applause </a:t>
            </a:r>
            <a:r>
              <a:rPr lang="en-US" sz="2600" dirty="0" smtClean="0"/>
              <a:t>classification</a:t>
            </a:r>
            <a:br>
              <a:rPr lang="en-US" sz="2600" dirty="0" smtClean="0"/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FindApplause.py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-b -l "Speaker Name" path/to/directory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lang="en-US" sz="2600" dirty="0"/>
              <a:t>Batch </a:t>
            </a:r>
            <a:r>
              <a:rPr lang="en-US" sz="2600" dirty="0" smtClean="0"/>
              <a:t>diarize</a:t>
            </a:r>
            <a:r>
              <a:rPr lang="en-US" sz="2600" dirty="0"/>
              <a:t/>
            </a:r>
            <a:br>
              <a:rPr lang="en-US" sz="2600" dirty="0"/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Diarize.py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-c -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b path/to/directory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/</a:t>
            </a:r>
            <a:endParaRPr lang="en-US" sz="1800" dirty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endParaRPr lang="en-US" sz="1800" dirty="0" smtClean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308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0"/>
            <a:ext cx="11356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7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58" y="806823"/>
            <a:ext cx="8445645" cy="47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4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0"/>
            <a:ext cx="11356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38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0"/>
            <a:ext cx="11356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1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78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931" y="26504"/>
            <a:ext cx="9780972" cy="617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5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494" y="59391"/>
            <a:ext cx="9728823" cy="613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1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91471" y="195045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pic>
        <p:nvPicPr>
          <p:cNvPr id="11" name="Picture 10" descr="emoji image for :loud_sound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49" y="1939077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878768" y="3359112"/>
            <a:ext cx="26482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speaker recognition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30051" y="193074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3574880" y="329755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2181278" y="2019777"/>
            <a:ext cx="4950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applause </a:t>
            </a:r>
            <a:r>
              <a:rPr lang="en-US" sz="2400" dirty="0" smtClean="0"/>
              <a:t>detection and/or diarization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7852612" y="2012009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0321805" y="1915793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9" name="Rectangle 18"/>
          <p:cNvSpPr/>
          <p:nvPr/>
        </p:nvSpPr>
        <p:spPr>
          <a:xfrm>
            <a:off x="4430883" y="3357023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7006624" y="328713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1" name="Rectangle 20"/>
          <p:cNvSpPr/>
          <p:nvPr/>
        </p:nvSpPr>
        <p:spPr>
          <a:xfrm>
            <a:off x="7899474" y="3348691"/>
            <a:ext cx="23864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annotated corpus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0575509" y="3274254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3" name="Rectangle 22"/>
          <p:cNvSpPr/>
          <p:nvPr/>
        </p:nvSpPr>
        <p:spPr>
          <a:xfrm>
            <a:off x="3077350" y="4556435"/>
            <a:ext cx="58682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retrieval, segmentation, </a:t>
            </a:r>
            <a:r>
              <a:rPr lang="en-US" sz="2400" dirty="0" smtClean="0"/>
              <a:t>new </a:t>
            </a:r>
            <a:r>
              <a:rPr lang="en-US" sz="2400" smtClean="0"/>
              <a:t>ML training, etc.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58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692" y="53788"/>
            <a:ext cx="9848616" cy="61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21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3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20800" y="1586298"/>
            <a:ext cx="9398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79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58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5258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Humanists are patient.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3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50557" y="963827"/>
            <a:ext cx="10515600" cy="3855308"/>
          </a:xfrm>
        </p:spPr>
        <p:txBody>
          <a:bodyPr/>
          <a:lstStyle/>
          <a:p>
            <a:pPr algn="ctr"/>
            <a:r>
              <a:rPr lang="en-US" dirty="0"/>
              <a:t>Meaningful </a:t>
            </a:r>
            <a:r>
              <a:rPr lang="en-US" dirty="0" smtClean="0"/>
              <a:t>search</a:t>
            </a:r>
            <a:br>
              <a:rPr lang="en-US" dirty="0" smtClean="0"/>
            </a:br>
            <a:r>
              <a:rPr lang="en-US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Long-term preservation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22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7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30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29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54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2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96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1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5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9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3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26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31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72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4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29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6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12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66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71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81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2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8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76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76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28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16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19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9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04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31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event structure</a:t>
            </a:r>
          </a:p>
          <a:p>
            <a:pPr lvl="1">
              <a:lnSpc>
                <a:spcPct val="110000"/>
              </a:lnSpc>
            </a:pP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35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2737</Words>
  <Application>Microsoft Macintosh PowerPoint</Application>
  <PresentationFormat>Widescreen</PresentationFormat>
  <Paragraphs>587</Paragraphs>
  <Slides>83</Slides>
  <Notes>83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0" baseType="lpstr">
      <vt:lpstr>Calibri</vt:lpstr>
      <vt:lpstr>Calibri Light</vt:lpstr>
      <vt:lpstr>Courier New</vt:lpstr>
      <vt:lpstr>Mangal</vt:lpstr>
      <vt:lpstr>Times New Roman</vt:lpstr>
      <vt:lpstr>Arial</vt:lpstr>
      <vt:lpstr>Office Theme</vt:lpstr>
      <vt:lpstr>Title</vt:lpstr>
      <vt:lpstr>PowerPoint Presentation</vt:lpstr>
      <vt:lpstr>PowerPoint Presentation</vt:lpstr>
      <vt:lpstr>PowerPoint Presentation</vt:lpstr>
      <vt:lpstr>PowerPoint Presentation</vt:lpstr>
      <vt:lpstr>Title</vt:lpstr>
      <vt:lpstr>Title</vt:lpstr>
      <vt:lpstr>General metadata goals</vt:lpstr>
      <vt:lpstr>General metadata goals</vt:lpstr>
      <vt:lpstr>General metadata goals</vt:lpstr>
      <vt:lpstr>General metadata goals</vt:lpstr>
      <vt:lpstr>General search goals</vt:lpstr>
      <vt:lpstr>General search goals</vt:lpstr>
      <vt:lpstr>General search goals</vt:lpstr>
      <vt:lpstr>General search goals</vt:lpstr>
      <vt:lpstr>Concrete PennSound goals</vt:lpstr>
      <vt:lpstr>Concrete PennSound goals</vt:lpstr>
      <vt:lpstr>PowerPoint Presentation</vt:lpstr>
      <vt:lpstr>Concrete PennSound goals</vt:lpstr>
      <vt:lpstr>Concrete PennSound goals</vt:lpstr>
      <vt:lpstr>Approaches at hand</vt:lpstr>
      <vt:lpstr>Changes in the past 5 years</vt:lpstr>
      <vt:lpstr>Stack Goals</vt:lpstr>
      <vt:lpstr>Stack Goals</vt:lpstr>
      <vt:lpstr>PowerPoint Presentation</vt:lpstr>
      <vt:lpstr>PowerPoint Presentation</vt:lpstr>
      <vt:lpstr>Stack Goals</vt:lpstr>
      <vt:lpstr>Stack Goals</vt:lpstr>
      <vt:lpstr>Programmers are lazy.</vt:lpstr>
      <vt:lpstr>#teamgoals</vt:lpstr>
      <vt:lpstr>PowerPoint Presentation</vt:lpstr>
      <vt:lpstr>Title</vt:lpstr>
      <vt:lpstr>PowerPoint Presentation</vt:lpstr>
      <vt:lpstr>PowerPoint Presentation</vt:lpstr>
      <vt:lpstr>pyAudioAnalysis</vt:lpstr>
      <vt:lpstr>Audio Tagging Toolkit</vt:lpstr>
      <vt:lpstr>Audio Tagging Toolkit</vt:lpstr>
      <vt:lpstr>Audio Tagging Toolkit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Humanists are patient.</vt:lpstr>
      <vt:lpstr>Meaningful search ⟶ Long-term preservation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  <vt:lpstr>PowerPoint Presentation</vt:lpstr>
      <vt:lpstr>Title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5</cp:revision>
  <dcterms:created xsi:type="dcterms:W3CDTF">2017-05-07T13:13:01Z</dcterms:created>
  <dcterms:modified xsi:type="dcterms:W3CDTF">2017-06-05T05:30:28Z</dcterms:modified>
</cp:coreProperties>
</file>

<file path=docProps/thumbnail.jpeg>
</file>